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65" r:id="rId3"/>
    <p:sldId id="259" r:id="rId4"/>
    <p:sldId id="279" r:id="rId5"/>
    <p:sldId id="274" r:id="rId6"/>
    <p:sldId id="267" r:id="rId7"/>
    <p:sldId id="281" r:id="rId8"/>
    <p:sldId id="272" r:id="rId9"/>
    <p:sldId id="271" r:id="rId10"/>
    <p:sldId id="268" r:id="rId11"/>
    <p:sldId id="269" r:id="rId12"/>
    <p:sldId id="270" r:id="rId13"/>
    <p:sldId id="264" r:id="rId14"/>
    <p:sldId id="262" r:id="rId15"/>
    <p:sldId id="280" r:id="rId16"/>
    <p:sldId id="256" r:id="rId17"/>
    <p:sldId id="275" r:id="rId18"/>
    <p:sldId id="276" r:id="rId19"/>
    <p:sldId id="277" r:id="rId20"/>
    <p:sldId id="283" r:id="rId21"/>
    <p:sldId id="282" r:id="rId22"/>
    <p:sldId id="284" r:id="rId23"/>
    <p:sldId id="278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7F92-F646-49CF-982C-30E1459F78C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39DE-8EAE-4DEC-B11B-9557828E7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3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9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Ekaterina050466</a:t>
            </a:r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wm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Задачи на разные виды движения двух тел</a:t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4 класс</a:t>
            </a:r>
            <a:b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«Начальная школа </a:t>
            </a:r>
            <a:r>
              <a:rPr lang="en-US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XXI </a:t>
            </a:r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века»</a:t>
            </a:r>
            <a:endParaRPr lang="ru-RU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301208"/>
            <a:ext cx="3851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Автор: Мезенцева Влада Анатольевна,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учитель начальных классов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МАОУ СОШ №279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г. </a:t>
            </a:r>
            <a:r>
              <a:rPr lang="ru-RU" sz="1400" b="1" dirty="0" err="1" smtClean="0">
                <a:solidFill>
                  <a:prstClr val="black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Гаджиево</a:t>
            </a:r>
            <a:endParaRPr lang="ru-RU" sz="1400" b="1" dirty="0">
              <a:solidFill>
                <a:prstClr val="black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214313"/>
            <a:ext cx="4033837" cy="5715000"/>
            <a:chOff x="113" y="1184"/>
            <a:chExt cx="2541" cy="2489"/>
          </a:xfrm>
        </p:grpSpPr>
        <p:sp>
          <p:nvSpPr>
            <p:cNvPr id="29723" name="Line 7"/>
            <p:cNvSpPr>
              <a:spLocks noChangeShapeType="1"/>
            </p:cNvSpPr>
            <p:nvPr/>
          </p:nvSpPr>
          <p:spPr bwMode="auto">
            <a:xfrm>
              <a:off x="431" y="2296"/>
              <a:ext cx="222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Line 8"/>
            <p:cNvSpPr>
              <a:spLocks noChangeShapeType="1"/>
            </p:cNvSpPr>
            <p:nvPr/>
          </p:nvSpPr>
          <p:spPr bwMode="auto">
            <a:xfrm>
              <a:off x="437" y="3673"/>
              <a:ext cx="205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Line 9"/>
            <p:cNvSpPr>
              <a:spLocks noChangeShapeType="1"/>
            </p:cNvSpPr>
            <p:nvPr/>
          </p:nvSpPr>
          <p:spPr bwMode="auto">
            <a:xfrm flipV="1">
              <a:off x="431" y="3249"/>
              <a:ext cx="0" cy="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Line 10"/>
            <p:cNvSpPr>
              <a:spLocks noChangeShapeType="1"/>
            </p:cNvSpPr>
            <p:nvPr/>
          </p:nvSpPr>
          <p:spPr bwMode="auto">
            <a:xfrm>
              <a:off x="431" y="3249"/>
              <a:ext cx="51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11"/>
            <p:cNvSpPr>
              <a:spLocks noChangeShapeType="1"/>
            </p:cNvSpPr>
            <p:nvPr/>
          </p:nvSpPr>
          <p:spPr bwMode="auto">
            <a:xfrm flipV="1">
              <a:off x="1254" y="3249"/>
              <a:ext cx="0" cy="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12"/>
            <p:cNvSpPr>
              <a:spLocks noChangeShapeType="1"/>
            </p:cNvSpPr>
            <p:nvPr/>
          </p:nvSpPr>
          <p:spPr bwMode="auto">
            <a:xfrm>
              <a:off x="1254" y="3249"/>
              <a:ext cx="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Line 13"/>
            <p:cNvSpPr>
              <a:spLocks noChangeShapeType="1"/>
            </p:cNvSpPr>
            <p:nvPr/>
          </p:nvSpPr>
          <p:spPr bwMode="auto">
            <a:xfrm flipV="1">
              <a:off x="431" y="1842"/>
              <a:ext cx="1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Line 14"/>
            <p:cNvSpPr>
              <a:spLocks noChangeShapeType="1"/>
            </p:cNvSpPr>
            <p:nvPr/>
          </p:nvSpPr>
          <p:spPr bwMode="auto">
            <a:xfrm flipV="1">
              <a:off x="2653" y="1842"/>
              <a:ext cx="1" cy="4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Line 15"/>
            <p:cNvSpPr>
              <a:spLocks noChangeShapeType="1"/>
            </p:cNvSpPr>
            <p:nvPr/>
          </p:nvSpPr>
          <p:spPr bwMode="auto">
            <a:xfrm>
              <a:off x="431" y="1842"/>
              <a:ext cx="44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Line 16"/>
            <p:cNvSpPr>
              <a:spLocks noChangeShapeType="1"/>
            </p:cNvSpPr>
            <p:nvPr/>
          </p:nvSpPr>
          <p:spPr bwMode="auto">
            <a:xfrm flipH="1">
              <a:off x="2154" y="1842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Text Box 17"/>
            <p:cNvSpPr txBox="1">
              <a:spLocks noChangeArrowheads="1"/>
            </p:cNvSpPr>
            <p:nvPr/>
          </p:nvSpPr>
          <p:spPr bwMode="auto">
            <a:xfrm>
              <a:off x="405" y="1184"/>
              <a:ext cx="1995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solidFill>
                    <a:srgbClr val="206231"/>
                  </a:solidFill>
                  <a:latin typeface="Franklin Gothic Book"/>
                </a:rPr>
                <a:t> </a:t>
              </a:r>
              <a:r>
                <a:rPr lang="ru-RU" sz="2400" b="1" dirty="0">
                  <a:solidFill>
                    <a:schemeClr val="tx2"/>
                  </a:solidFill>
                  <a:latin typeface="Arial Black" pitchFamily="34" charset="0"/>
                </a:rPr>
                <a:t>Встречное движение.</a:t>
              </a:r>
            </a:p>
          </p:txBody>
        </p:sp>
        <p:sp>
          <p:nvSpPr>
            <p:cNvPr id="29734" name="Text Box 18"/>
            <p:cNvSpPr txBox="1">
              <a:spLocks noChangeArrowheads="1"/>
            </p:cNvSpPr>
            <p:nvPr/>
          </p:nvSpPr>
          <p:spPr bwMode="auto">
            <a:xfrm>
              <a:off x="431" y="2750"/>
              <a:ext cx="222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2"/>
                  </a:solidFill>
                  <a:latin typeface="Arial Black" pitchFamily="34" charset="0"/>
                </a:rPr>
                <a:t>Движение вдогонку</a:t>
              </a:r>
              <a:r>
                <a:rPr lang="ru-RU" sz="2400" b="1" dirty="0">
                  <a:solidFill>
                    <a:schemeClr val="tx2"/>
                  </a:solidFill>
                  <a:latin typeface="Arial Black" pitchFamily="34" charset="0"/>
                </a:rPr>
                <a:t>.</a:t>
              </a:r>
            </a:p>
          </p:txBody>
        </p:sp>
        <p:sp>
          <p:nvSpPr>
            <p:cNvPr id="29735" name="Rectangle 19"/>
            <p:cNvSpPr>
              <a:spLocks noChangeArrowheads="1"/>
            </p:cNvSpPr>
            <p:nvPr/>
          </p:nvSpPr>
          <p:spPr bwMode="auto">
            <a:xfrm>
              <a:off x="113" y="1253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1.</a:t>
              </a:r>
            </a:p>
          </p:txBody>
        </p:sp>
        <p:sp>
          <p:nvSpPr>
            <p:cNvPr id="29736" name="Rectangle 20"/>
            <p:cNvSpPr>
              <a:spLocks noChangeArrowheads="1"/>
            </p:cNvSpPr>
            <p:nvPr/>
          </p:nvSpPr>
          <p:spPr bwMode="auto">
            <a:xfrm>
              <a:off x="113" y="2704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2.</a:t>
              </a:r>
            </a:p>
          </p:txBody>
        </p:sp>
        <p:sp>
          <p:nvSpPr>
            <p:cNvPr id="29737" name="Text Box 21"/>
            <p:cNvSpPr txBox="1">
              <a:spLocks noChangeArrowheads="1"/>
            </p:cNvSpPr>
            <p:nvPr/>
          </p:nvSpPr>
          <p:spPr bwMode="auto">
            <a:xfrm>
              <a:off x="495" y="1619"/>
              <a:ext cx="2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1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38" name="Text Box 22"/>
            <p:cNvSpPr txBox="1">
              <a:spLocks noChangeArrowheads="1"/>
            </p:cNvSpPr>
            <p:nvPr/>
          </p:nvSpPr>
          <p:spPr bwMode="auto">
            <a:xfrm>
              <a:off x="2205" y="1619"/>
              <a:ext cx="2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2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39" name="Text Box 23"/>
            <p:cNvSpPr txBox="1">
              <a:spLocks noChangeArrowheads="1"/>
            </p:cNvSpPr>
            <p:nvPr/>
          </p:nvSpPr>
          <p:spPr bwMode="auto">
            <a:xfrm>
              <a:off x="521" y="3051"/>
              <a:ext cx="2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1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40" name="Text Box 24"/>
            <p:cNvSpPr txBox="1">
              <a:spLocks noChangeArrowheads="1"/>
            </p:cNvSpPr>
            <p:nvPr/>
          </p:nvSpPr>
          <p:spPr bwMode="auto">
            <a:xfrm>
              <a:off x="1292" y="3051"/>
              <a:ext cx="28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2</a:t>
              </a:r>
              <a:endParaRPr lang="ru-RU" sz="2000" b="1">
                <a:latin typeface="Franklin Gothic Book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211638" y="-1588"/>
            <a:ext cx="4932362" cy="5903913"/>
            <a:chOff x="2653" y="1112"/>
            <a:chExt cx="3107" cy="2606"/>
          </a:xfrm>
        </p:grpSpPr>
        <p:sp>
          <p:nvSpPr>
            <p:cNvPr id="29705" name="Line 29"/>
            <p:cNvSpPr>
              <a:spLocks noChangeShapeType="1"/>
            </p:cNvSpPr>
            <p:nvPr/>
          </p:nvSpPr>
          <p:spPr bwMode="auto">
            <a:xfrm>
              <a:off x="4604" y="1887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Line 30"/>
            <p:cNvSpPr>
              <a:spLocks noChangeShapeType="1"/>
            </p:cNvSpPr>
            <p:nvPr/>
          </p:nvSpPr>
          <p:spPr bwMode="auto">
            <a:xfrm>
              <a:off x="3152" y="2341"/>
              <a:ext cx="21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Line 31"/>
            <p:cNvSpPr>
              <a:spLocks noChangeShapeType="1"/>
            </p:cNvSpPr>
            <p:nvPr/>
          </p:nvSpPr>
          <p:spPr bwMode="auto">
            <a:xfrm flipV="1">
              <a:off x="4059" y="1887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32"/>
            <p:cNvSpPr>
              <a:spLocks noChangeShapeType="1"/>
            </p:cNvSpPr>
            <p:nvPr/>
          </p:nvSpPr>
          <p:spPr bwMode="auto">
            <a:xfrm flipV="1">
              <a:off x="4604" y="1887"/>
              <a:ext cx="0" cy="4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33"/>
            <p:cNvSpPr>
              <a:spLocks noChangeShapeType="1"/>
            </p:cNvSpPr>
            <p:nvPr/>
          </p:nvSpPr>
          <p:spPr bwMode="auto">
            <a:xfrm flipH="1">
              <a:off x="3560" y="1887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Text Box 34"/>
            <p:cNvSpPr txBox="1">
              <a:spLocks noChangeArrowheads="1"/>
            </p:cNvSpPr>
            <p:nvPr/>
          </p:nvSpPr>
          <p:spPr bwMode="auto">
            <a:xfrm>
              <a:off x="2971" y="1112"/>
              <a:ext cx="278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 Black" pitchFamily="34" charset="0"/>
                </a:rPr>
                <a:t>Движение </a:t>
              </a:r>
            </a:p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 Black" pitchFamily="34" charset="0"/>
                </a:rPr>
                <a:t>в противоположных</a:t>
              </a:r>
            </a:p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 Black" pitchFamily="34" charset="0"/>
                </a:rPr>
                <a:t>направлениях.</a:t>
              </a:r>
            </a:p>
          </p:txBody>
        </p:sp>
        <p:sp>
          <p:nvSpPr>
            <p:cNvPr id="29711" name="Line 35"/>
            <p:cNvSpPr>
              <a:spLocks noChangeShapeType="1"/>
            </p:cNvSpPr>
            <p:nvPr/>
          </p:nvSpPr>
          <p:spPr bwMode="auto">
            <a:xfrm>
              <a:off x="3152" y="3702"/>
              <a:ext cx="227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Line 36"/>
            <p:cNvSpPr>
              <a:spLocks noChangeShapeType="1"/>
            </p:cNvSpPr>
            <p:nvPr/>
          </p:nvSpPr>
          <p:spPr bwMode="auto">
            <a:xfrm flipV="1">
              <a:off x="3152" y="3294"/>
              <a:ext cx="0" cy="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Line 37"/>
            <p:cNvSpPr>
              <a:spLocks noChangeShapeType="1"/>
            </p:cNvSpPr>
            <p:nvPr/>
          </p:nvSpPr>
          <p:spPr bwMode="auto">
            <a:xfrm flipV="1">
              <a:off x="4195" y="3294"/>
              <a:ext cx="0" cy="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Line 38"/>
            <p:cNvSpPr>
              <a:spLocks noChangeShapeType="1"/>
            </p:cNvSpPr>
            <p:nvPr/>
          </p:nvSpPr>
          <p:spPr bwMode="auto">
            <a:xfrm>
              <a:off x="3152" y="3294"/>
              <a:ext cx="29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Line 39"/>
            <p:cNvSpPr>
              <a:spLocks noChangeShapeType="1"/>
            </p:cNvSpPr>
            <p:nvPr/>
          </p:nvSpPr>
          <p:spPr bwMode="auto">
            <a:xfrm>
              <a:off x="4195" y="3294"/>
              <a:ext cx="51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Text Box 40"/>
            <p:cNvSpPr txBox="1">
              <a:spLocks noChangeArrowheads="1"/>
            </p:cNvSpPr>
            <p:nvPr/>
          </p:nvSpPr>
          <p:spPr bwMode="auto">
            <a:xfrm>
              <a:off x="3243" y="2749"/>
              <a:ext cx="2358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 Black" pitchFamily="34" charset="0"/>
                </a:rPr>
                <a:t>Движение </a:t>
              </a:r>
            </a:p>
            <a:p>
              <a:pPr algn="ctr"/>
              <a:r>
                <a:rPr lang="ru-RU" sz="2400" b="1" dirty="0">
                  <a:solidFill>
                    <a:schemeClr val="tx2"/>
                  </a:solidFill>
                  <a:latin typeface="Arial Black" pitchFamily="34" charset="0"/>
                </a:rPr>
                <a:t>с отставанием.</a:t>
              </a:r>
            </a:p>
          </p:txBody>
        </p:sp>
        <p:sp>
          <p:nvSpPr>
            <p:cNvPr id="29717" name="Rectangle 41"/>
            <p:cNvSpPr>
              <a:spLocks noChangeArrowheads="1"/>
            </p:cNvSpPr>
            <p:nvPr/>
          </p:nvSpPr>
          <p:spPr bwMode="auto">
            <a:xfrm>
              <a:off x="2653" y="1298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3.</a:t>
              </a:r>
            </a:p>
          </p:txBody>
        </p:sp>
        <p:sp>
          <p:nvSpPr>
            <p:cNvPr id="29718" name="Rectangle 42"/>
            <p:cNvSpPr>
              <a:spLocks noChangeArrowheads="1"/>
            </p:cNvSpPr>
            <p:nvPr/>
          </p:nvSpPr>
          <p:spPr bwMode="auto">
            <a:xfrm>
              <a:off x="2744" y="2749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4.</a:t>
              </a:r>
            </a:p>
          </p:txBody>
        </p:sp>
        <p:sp>
          <p:nvSpPr>
            <p:cNvPr id="29719" name="Text Box 43"/>
            <p:cNvSpPr txBox="1">
              <a:spLocks noChangeArrowheads="1"/>
            </p:cNvSpPr>
            <p:nvPr/>
          </p:nvSpPr>
          <p:spPr bwMode="auto">
            <a:xfrm>
              <a:off x="3651" y="1680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1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20" name="Text Box 44"/>
            <p:cNvSpPr txBox="1">
              <a:spLocks noChangeArrowheads="1"/>
            </p:cNvSpPr>
            <p:nvPr/>
          </p:nvSpPr>
          <p:spPr bwMode="auto">
            <a:xfrm>
              <a:off x="4694" y="1680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2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21" name="Text Box 45"/>
            <p:cNvSpPr txBox="1">
              <a:spLocks noChangeArrowheads="1"/>
            </p:cNvSpPr>
            <p:nvPr/>
          </p:nvSpPr>
          <p:spPr bwMode="auto">
            <a:xfrm>
              <a:off x="3152" y="3099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2</a:t>
              </a:r>
              <a:endParaRPr lang="ru-RU" sz="2000" b="1">
                <a:latin typeface="Franklin Gothic Book"/>
              </a:endParaRPr>
            </a:p>
          </p:txBody>
        </p:sp>
        <p:sp>
          <p:nvSpPr>
            <p:cNvPr id="29722" name="Text Box 46"/>
            <p:cNvSpPr txBox="1">
              <a:spLocks noChangeArrowheads="1"/>
            </p:cNvSpPr>
            <p:nvPr/>
          </p:nvSpPr>
          <p:spPr bwMode="auto">
            <a:xfrm>
              <a:off x="4241" y="3099"/>
              <a:ext cx="2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Franklin Gothic Book"/>
                </a:rPr>
                <a:t>V</a:t>
              </a:r>
              <a:r>
                <a:rPr lang="en-US" sz="1200" b="1">
                  <a:latin typeface="Franklin Gothic Book"/>
                </a:rPr>
                <a:t>1</a:t>
              </a:r>
              <a:endParaRPr lang="ru-RU" sz="2000" b="1">
                <a:latin typeface="Franklin Gothic Book"/>
              </a:endParaRP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971550" y="2857500"/>
            <a:ext cx="3314700" cy="3759200"/>
            <a:chOff x="612" y="1800"/>
            <a:chExt cx="2088" cy="2368"/>
          </a:xfrm>
        </p:grpSpPr>
        <p:sp>
          <p:nvSpPr>
            <p:cNvPr id="29703" name="Text Box 48"/>
            <p:cNvSpPr txBox="1">
              <a:spLocks noChangeArrowheads="1"/>
            </p:cNvSpPr>
            <p:nvPr/>
          </p:nvSpPr>
          <p:spPr bwMode="auto">
            <a:xfrm>
              <a:off x="630" y="1800"/>
              <a:ext cx="20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Arial Black" pitchFamily="34" charset="0"/>
                </a:rPr>
                <a:t>V</a:t>
              </a:r>
              <a:r>
                <a:rPr lang="ru-RU" sz="2800" b="1" dirty="0" err="1">
                  <a:solidFill>
                    <a:srgbClr val="C00000"/>
                  </a:solidFill>
                  <a:latin typeface="Arial Black" pitchFamily="34" charset="0"/>
                </a:rPr>
                <a:t>сбл.=</a:t>
              </a:r>
              <a:r>
                <a:rPr lang="ru-RU" sz="2800" b="1" dirty="0">
                  <a:solidFill>
                    <a:srgbClr val="C00000"/>
                  </a:solidFill>
                  <a:latin typeface="Arial Black" pitchFamily="34" charset="0"/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  <a:latin typeface="Arial Black" pitchFamily="34" charset="0"/>
                </a:rPr>
                <a:t>V1 + V2</a:t>
              </a:r>
              <a:endParaRPr lang="ru-RU" sz="2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29704" name="Text Box 49"/>
            <p:cNvSpPr txBox="1">
              <a:spLocks noChangeArrowheads="1"/>
            </p:cNvSpPr>
            <p:nvPr/>
          </p:nvSpPr>
          <p:spPr bwMode="auto">
            <a:xfrm>
              <a:off x="612" y="3838"/>
              <a:ext cx="20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Arial Black" pitchFamily="34" charset="0"/>
                </a:rPr>
                <a:t>V</a:t>
              </a:r>
              <a:r>
                <a:rPr lang="ru-RU" sz="2800" b="1" dirty="0" err="1">
                  <a:solidFill>
                    <a:srgbClr val="7030A0"/>
                  </a:solidFill>
                  <a:latin typeface="Arial Black" pitchFamily="34" charset="0"/>
                </a:rPr>
                <a:t>сбл.=</a:t>
              </a:r>
              <a:r>
                <a:rPr lang="ru-RU" sz="2800" b="1" dirty="0">
                  <a:solidFill>
                    <a:srgbClr val="7030A0"/>
                  </a:solidFill>
                  <a:latin typeface="Arial Black" pitchFamily="34" charset="0"/>
                </a:rPr>
                <a:t> </a:t>
              </a:r>
              <a:r>
                <a:rPr lang="en-US" sz="2800" b="1" dirty="0">
                  <a:solidFill>
                    <a:srgbClr val="7030A0"/>
                  </a:solidFill>
                  <a:latin typeface="Arial Black" pitchFamily="34" charset="0"/>
                </a:rPr>
                <a:t>V1 - V2</a:t>
              </a:r>
              <a:endParaRPr lang="ru-RU" sz="2800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214939" y="2928938"/>
            <a:ext cx="3173413" cy="3687762"/>
            <a:chOff x="3285" y="1845"/>
            <a:chExt cx="1999" cy="2323"/>
          </a:xfrm>
        </p:grpSpPr>
        <p:sp>
          <p:nvSpPr>
            <p:cNvPr id="29701" name="Text Box 51"/>
            <p:cNvSpPr txBox="1">
              <a:spLocks noChangeArrowheads="1"/>
            </p:cNvSpPr>
            <p:nvPr/>
          </p:nvSpPr>
          <p:spPr bwMode="auto">
            <a:xfrm>
              <a:off x="3285" y="1845"/>
              <a:ext cx="19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Arial Black" pitchFamily="34" charset="0"/>
                </a:rPr>
                <a:t>V</a:t>
              </a:r>
              <a:r>
                <a:rPr lang="ru-RU" sz="2800" b="1" dirty="0" err="1">
                  <a:solidFill>
                    <a:srgbClr val="C00000"/>
                  </a:solidFill>
                  <a:latin typeface="Arial Black" pitchFamily="34" charset="0"/>
                </a:rPr>
                <a:t>уд</a:t>
              </a:r>
              <a:r>
                <a:rPr lang="ru-RU" sz="2800" b="1" dirty="0" err="1" smtClean="0">
                  <a:solidFill>
                    <a:srgbClr val="C00000"/>
                  </a:solidFill>
                  <a:latin typeface="Arial Black" pitchFamily="34" charset="0"/>
                </a:rPr>
                <a:t>.=</a:t>
              </a:r>
              <a:r>
                <a:rPr lang="ru-RU" sz="2800" b="1" dirty="0" smtClean="0">
                  <a:solidFill>
                    <a:srgbClr val="C00000"/>
                  </a:solidFill>
                  <a:latin typeface="Arial Black" pitchFamily="34" charset="0"/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  <a:latin typeface="Arial Black" pitchFamily="34" charset="0"/>
                </a:rPr>
                <a:t>V1 + V2</a:t>
              </a:r>
              <a:endParaRPr lang="ru-RU" sz="2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  <p:sp>
          <p:nvSpPr>
            <p:cNvPr id="29702" name="Text Box 52"/>
            <p:cNvSpPr txBox="1">
              <a:spLocks noChangeArrowheads="1"/>
            </p:cNvSpPr>
            <p:nvPr/>
          </p:nvSpPr>
          <p:spPr bwMode="auto">
            <a:xfrm>
              <a:off x="3379" y="3838"/>
              <a:ext cx="19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Arial Black" pitchFamily="34" charset="0"/>
                </a:rPr>
                <a:t>V</a:t>
              </a:r>
              <a:r>
                <a:rPr lang="ru-RU" sz="2800" b="1" dirty="0" err="1">
                  <a:solidFill>
                    <a:srgbClr val="7030A0"/>
                  </a:solidFill>
                  <a:latin typeface="Arial Black" pitchFamily="34" charset="0"/>
                </a:rPr>
                <a:t>уд</a:t>
              </a:r>
              <a:r>
                <a:rPr lang="ru-RU" sz="2800" b="1" dirty="0" err="1" smtClean="0">
                  <a:solidFill>
                    <a:srgbClr val="7030A0"/>
                  </a:solidFill>
                  <a:latin typeface="Arial Black" pitchFamily="34" charset="0"/>
                </a:rPr>
                <a:t>.=</a:t>
              </a:r>
              <a:r>
                <a:rPr lang="ru-RU" sz="2800" b="1" dirty="0" smtClean="0">
                  <a:solidFill>
                    <a:srgbClr val="7030A0"/>
                  </a:solidFill>
                  <a:latin typeface="Arial Black" pitchFamily="34" charset="0"/>
                </a:rPr>
                <a:t> </a:t>
              </a:r>
              <a:r>
                <a:rPr lang="en-US" sz="2800" b="1" dirty="0">
                  <a:solidFill>
                    <a:srgbClr val="7030A0"/>
                  </a:solidFill>
                  <a:latin typeface="Arial Black" pitchFamily="34" charset="0"/>
                </a:rPr>
                <a:t>V1 - V2</a:t>
              </a:r>
              <a:endParaRPr lang="ru-RU" sz="2800" dirty="0">
                <a:solidFill>
                  <a:srgbClr val="7030A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35375" y="2117725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altLang="ru-RU" sz="1900">
              <a:latin typeface="Verdana" pitchFamily="34" charset="0"/>
            </a:endParaRP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>
                <a:latin typeface="Courier New" pitchFamily="49" charset="0"/>
              </a:rPr>
              <a:t>Это пространство разделяющее два пункта; промежуток между чем-либо.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>
                <a:latin typeface="Courier New" pitchFamily="49" charset="0"/>
              </a:rPr>
              <a:t>Обозначение – </a:t>
            </a:r>
            <a:r>
              <a:rPr lang="en-US" altLang="ru-RU" sz="2800" b="1">
                <a:solidFill>
                  <a:srgbClr val="C00000"/>
                </a:solidFill>
                <a:latin typeface="Courier New" pitchFamily="49" charset="0"/>
              </a:rPr>
              <a:t>S</a:t>
            </a:r>
            <a:endParaRPr lang="ru-RU" altLang="ru-RU" sz="2800" b="1">
              <a:solidFill>
                <a:srgbClr val="C00000"/>
              </a:solidFill>
              <a:latin typeface="Courier New" pitchFamily="49" charset="0"/>
            </a:endParaRP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>
                <a:latin typeface="Courier New" pitchFamily="49" charset="0"/>
              </a:rPr>
              <a:t>Единицы измерения: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ru-RU" sz="2800" b="1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ru-RU" altLang="ru-RU" sz="2800" b="1">
                <a:solidFill>
                  <a:srgbClr val="C00000"/>
                </a:solidFill>
                <a:latin typeface="Courier New" pitchFamily="49" charset="0"/>
              </a:rPr>
              <a:t>мм, см, м, км, шагах</a:t>
            </a:r>
            <a:r>
              <a:rPr lang="ru-RU" altLang="ru-RU" sz="2800">
                <a:solidFill>
                  <a:srgbClr val="C00000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052736"/>
            <a:ext cx="442230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Расстояние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(S)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86775" y="6172200"/>
            <a:ext cx="457200" cy="457200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2" name="Рисунок 11" descr="C:\Users\Admin\Desktop\2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87399">
            <a:off x="950539" y="1235477"/>
            <a:ext cx="24098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dmin\Desktop\2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363" y="3656013"/>
            <a:ext cx="231298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03575" y="2128838"/>
            <a:ext cx="54879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altLang="ru-RU" sz="1900">
              <a:latin typeface="Verdana" pitchFamily="34" charset="0"/>
            </a:endParaRP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>
                <a:latin typeface="Courier New" pitchFamily="49" charset="0"/>
              </a:rPr>
              <a:t>Процесс смены явлений, вещей, событий.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>
                <a:latin typeface="Courier New" pitchFamily="49" charset="0"/>
              </a:rPr>
              <a:t>Обозначение – </a:t>
            </a:r>
            <a:r>
              <a:rPr lang="en-US" altLang="ru-RU" sz="2800" b="1">
                <a:solidFill>
                  <a:srgbClr val="C00000"/>
                </a:solidFill>
                <a:latin typeface="Courier New" pitchFamily="49" charset="0"/>
              </a:rPr>
              <a:t>t</a:t>
            </a:r>
            <a:endParaRPr lang="ru-RU" altLang="ru-RU" sz="2800" b="1">
              <a:solidFill>
                <a:srgbClr val="C00000"/>
              </a:solidFill>
              <a:latin typeface="Courier New" pitchFamily="49" charset="0"/>
            </a:endParaRP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>
                <a:latin typeface="Courier New" pitchFamily="49" charset="0"/>
              </a:rPr>
              <a:t>Единицы измерения: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800">
                <a:latin typeface="Courier New" pitchFamily="49" charset="0"/>
              </a:rPr>
              <a:t> </a:t>
            </a:r>
            <a:r>
              <a:rPr lang="ru-RU" altLang="ru-RU" sz="2800" b="1">
                <a:solidFill>
                  <a:srgbClr val="C00000"/>
                </a:solidFill>
                <a:latin typeface="Courier New" pitchFamily="49" charset="0"/>
              </a:rPr>
              <a:t>мин, сек, ч, сутках.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ru-RU" altLang="ru-RU" sz="280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836712"/>
            <a:ext cx="306558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Время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(t)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86775" y="6172200"/>
            <a:ext cx="457200" cy="457200"/>
          </a:xfrm>
          <a:prstGeom prst="actionButtonBackPreviou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2" name="Рисунок 11" descr="C:\Users\Admin\Desktop\57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1692275"/>
            <a:ext cx="2087563" cy="144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Admin\Desktop\3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45108">
            <a:off x="1112838" y="3578225"/>
            <a:ext cx="18827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7544" y="260648"/>
            <a:ext cx="792255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</a:rPr>
              <a:t>Соедини части одного и того же правила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39750" y="1052513"/>
            <a:ext cx="3241675" cy="12969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Чтобы найти </a:t>
            </a:r>
          </a:p>
          <a:p>
            <a:pPr algn="ctr"/>
            <a:r>
              <a:rPr lang="ru-RU" sz="3200" b="1">
                <a:solidFill>
                  <a:srgbClr val="000099"/>
                </a:solidFill>
              </a:rPr>
              <a:t>скорость, надо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68313" y="2924175"/>
            <a:ext cx="3382962" cy="129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Чтобы найти</a:t>
            </a:r>
          </a:p>
          <a:p>
            <a:pPr algn="ctr"/>
            <a:r>
              <a:rPr lang="ru-RU" sz="3200" b="1">
                <a:solidFill>
                  <a:srgbClr val="000099"/>
                </a:solidFill>
              </a:rPr>
              <a:t>время, надо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23850" y="4724400"/>
            <a:ext cx="3598863" cy="1276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Чтобы найти рас-</a:t>
            </a:r>
          </a:p>
          <a:p>
            <a:pPr algn="ctr"/>
            <a:r>
              <a:rPr lang="ru-RU" sz="3200" b="1">
                <a:solidFill>
                  <a:srgbClr val="000099"/>
                </a:solidFill>
              </a:rPr>
              <a:t>стояние, надо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859338" y="4581525"/>
            <a:ext cx="3816350" cy="14398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расстояние раз-</a:t>
            </a:r>
          </a:p>
          <a:p>
            <a:pPr algn="ctr"/>
            <a:r>
              <a:rPr lang="ru-RU" sz="3200" b="1">
                <a:solidFill>
                  <a:srgbClr val="000099"/>
                </a:solidFill>
              </a:rPr>
              <a:t>делить на время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716463" y="908050"/>
            <a:ext cx="4032250" cy="1441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расстояние раз-</a:t>
            </a:r>
          </a:p>
          <a:p>
            <a:pPr algn="ctr"/>
            <a:r>
              <a:rPr lang="ru-RU" sz="3200" b="1">
                <a:solidFill>
                  <a:srgbClr val="000099"/>
                </a:solidFill>
              </a:rPr>
              <a:t>делить на скорость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716463" y="2708275"/>
            <a:ext cx="4032250" cy="1511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скорость умножить</a:t>
            </a:r>
          </a:p>
          <a:p>
            <a:pPr algn="ctr"/>
            <a:r>
              <a:rPr lang="ru-RU" sz="3200" b="1">
                <a:solidFill>
                  <a:srgbClr val="000099"/>
                </a:solidFill>
              </a:rPr>
              <a:t>на время</a:t>
            </a:r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3779838" y="1700213"/>
            <a:ext cx="1079500" cy="381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V="1">
            <a:off x="3851275" y="1557338"/>
            <a:ext cx="865188" cy="2159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V="1">
            <a:off x="3924300" y="3429000"/>
            <a:ext cx="792163" cy="2016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animBg="1"/>
      <p:bldP spid="36876" grpId="0" animBg="1"/>
      <p:bldP spid="36878" grpId="0" animBg="1"/>
      <p:bldP spid="36880" grpId="0" animBg="1"/>
      <p:bldP spid="36882" grpId="0" animBg="1"/>
      <p:bldP spid="36884" grpId="0" animBg="1"/>
      <p:bldP spid="36889" grpId="0" animBg="1"/>
      <p:bldP spid="36890" grpId="0" animBg="1"/>
      <p:bldP spid="368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48768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640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310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86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2771800" y="1412776"/>
            <a:ext cx="1223963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Rectangle 56"/>
          <p:cNvSpPr>
            <a:spLocks noChangeArrowheads="1"/>
          </p:cNvSpPr>
          <p:nvPr/>
        </p:nvSpPr>
        <p:spPr bwMode="auto">
          <a:xfrm>
            <a:off x="2771800" y="2204864"/>
            <a:ext cx="1223963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3995936" y="2924944"/>
            <a:ext cx="1223962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2771800" y="2996952"/>
            <a:ext cx="1223963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" name="Rectangle 56"/>
          <p:cNvSpPr>
            <a:spLocks noChangeArrowheads="1"/>
          </p:cNvSpPr>
          <p:nvPr/>
        </p:nvSpPr>
        <p:spPr bwMode="auto">
          <a:xfrm>
            <a:off x="2771800" y="4653136"/>
            <a:ext cx="1223963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8" name="Rectangle 56"/>
          <p:cNvSpPr>
            <a:spLocks noChangeArrowheads="1"/>
          </p:cNvSpPr>
          <p:nvPr/>
        </p:nvSpPr>
        <p:spPr bwMode="auto">
          <a:xfrm>
            <a:off x="3995738" y="1412875"/>
            <a:ext cx="1223962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9" name="Rectangle 56"/>
          <p:cNvSpPr>
            <a:spLocks noChangeArrowheads="1"/>
          </p:cNvSpPr>
          <p:nvPr/>
        </p:nvSpPr>
        <p:spPr bwMode="auto">
          <a:xfrm>
            <a:off x="3995936" y="4653136"/>
            <a:ext cx="1223962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3995738" y="3789363"/>
            <a:ext cx="1223962" cy="863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260648"/>
            <a:ext cx="403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Блиц турнир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avatars.mds.yandex.net/i?id=26aaad18e82aa2f28f757b43aa34689f-557953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384376" cy="462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4008" y="2060848"/>
            <a:ext cx="36795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Книга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рекордов </a:t>
            </a:r>
          </a:p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гиннесса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48680"/>
            <a:ext cx="439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 заданий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422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dirty="0" smtClean="0"/>
              <a:t>  Два трёхпалый ленивца двигались навстречу друг другу. Один со скоростью 150 м/ч, а другой – 130 м/ч. Какое расстояние они преодолеют за 3 часа?</a:t>
            </a:r>
            <a:endParaRPr lang="ru-RU" sz="3600" dirty="0"/>
          </a:p>
        </p:txBody>
      </p:sp>
      <p:pic>
        <p:nvPicPr>
          <p:cNvPr id="18435" name="Picture 3" descr="https://sun9-62.userapi.com/c623319/v623319849/1995c/KMwKXy4xqx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888432" cy="2520280"/>
          </a:xfrm>
          <a:prstGeom prst="rect">
            <a:avLst/>
          </a:prstGeom>
          <a:noFill/>
        </p:spPr>
      </p:pic>
      <p:pic>
        <p:nvPicPr>
          <p:cNvPr id="6" name="Picture 3" descr="https://sun9-62.userapi.com/c623319/v623319849/1995c/KMwKXy4xqx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4" y="3933056"/>
            <a:ext cx="398658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39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 заданий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4422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dirty="0" smtClean="0"/>
              <a:t> Одна рыба плывёт со скоростью 102 км/ч, а скорость  движения другой 109 км/ч. А развивают они такую скорость благодаря плавнику похожему на парус. Какое расстояние преодолеют эти рыбы за 5 часов?</a:t>
            </a:r>
            <a:endParaRPr lang="ru-RU" sz="3600" dirty="0"/>
          </a:p>
        </p:txBody>
      </p:sp>
      <p:pic>
        <p:nvPicPr>
          <p:cNvPr id="47106" name="Picture 2" descr="https://udimir.com/wp-content/uploads/2020/05/2.-parusnik-1024x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07704" y="4797152"/>
            <a:ext cx="3096344" cy="184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s://udimir.com/wp-content/uploads/2020/05/2.-parusnik-1024x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92952"/>
            <a:ext cx="2808312" cy="179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39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 заданий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44226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800" dirty="0" smtClean="0"/>
              <a:t>  Рекордная скорость велосипедиста при спуске с ледника – 212 км/ч - была достигнута </a:t>
            </a:r>
            <a:r>
              <a:rPr lang="ru-RU" sz="2800" dirty="0" err="1" smtClean="0"/>
              <a:t>Кристианом</a:t>
            </a:r>
            <a:r>
              <a:rPr lang="ru-RU" sz="2800" dirty="0" smtClean="0"/>
              <a:t> </a:t>
            </a:r>
            <a:r>
              <a:rPr lang="ru-RU" sz="2800" dirty="0" err="1" smtClean="0"/>
              <a:t>Тайлефером</a:t>
            </a:r>
            <a:r>
              <a:rPr lang="ru-RU" sz="2800" dirty="0" smtClean="0"/>
              <a:t> (Франция) на горном велосипеде «Пежо» в Франции в марте 1998 г. За какое время, двигаясь с этой скоростью, </a:t>
            </a:r>
            <a:r>
              <a:rPr lang="ru-RU" sz="2800" dirty="0" err="1" smtClean="0"/>
              <a:t>Кристиан</a:t>
            </a:r>
            <a:r>
              <a:rPr lang="ru-RU" sz="2800" dirty="0" smtClean="0"/>
              <a:t> преодолел бы расстояние 636 км?</a:t>
            </a:r>
          </a:p>
          <a:p>
            <a:pPr algn="just"/>
            <a:endParaRPr lang="ru-RU" sz="2800" dirty="0"/>
          </a:p>
        </p:txBody>
      </p:sp>
      <p:pic>
        <p:nvPicPr>
          <p:cNvPr id="46084" name="Picture 4" descr="http://2.bp.blogspot.com/-9Ogvo3OmnTI/UEicBRv1ItI/AAAAAAAAAKI/KkKFHKhqu4g/s1600/Christian+Taillefer.jpg"/>
          <p:cNvPicPr>
            <a:picLocks noChangeAspect="1" noChangeArrowheads="1"/>
          </p:cNvPicPr>
          <p:nvPr/>
        </p:nvPicPr>
        <p:blipFill>
          <a:blip r:embed="rId2" cstate="print"/>
          <a:srcRect l="5670" t="7387" r="5501" b="6425"/>
          <a:stretch>
            <a:fillRect/>
          </a:stretch>
        </p:blipFill>
        <p:spPr bwMode="auto">
          <a:xfrm>
            <a:off x="4716016" y="3573016"/>
            <a:ext cx="3888432" cy="289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39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 заданий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44226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dirty="0" smtClean="0"/>
              <a:t> Расстояние между двумя машинами, движущимися по шоссе, 300 км. Скорости машин 80 км/ч и 60 км/ч. Чему будет равно расстояние между ними через  2 часа?</a:t>
            </a:r>
          </a:p>
          <a:p>
            <a:pPr algn="just"/>
            <a:endParaRPr lang="ru-RU" sz="3600" dirty="0" smtClean="0"/>
          </a:p>
          <a:p>
            <a:pPr algn="just"/>
            <a:endParaRPr lang="ru-RU" sz="3600" dirty="0"/>
          </a:p>
        </p:txBody>
      </p:sp>
      <p:pic>
        <p:nvPicPr>
          <p:cNvPr id="45058" name="Picture 2" descr="https://i.pinimg.com/originals/a6/25/cc/a625cc89bdcf3cbb0c7940e604db01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59076"/>
            <a:ext cx="3117769" cy="1678236"/>
          </a:xfrm>
          <a:prstGeom prst="rect">
            <a:avLst/>
          </a:prstGeom>
          <a:noFill/>
        </p:spPr>
      </p:pic>
      <p:pic>
        <p:nvPicPr>
          <p:cNvPr id="45060" name="Picture 4" descr="https://i.pinimg.com/originals/1d/58/7e/1d587e0d08f4f291925f5472dabe8b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3103320" cy="163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друж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5259387" cy="28813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35150" y="3573463"/>
            <a:ext cx="54737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 dirty="0">
                <a:solidFill>
                  <a:srgbClr val="FF0000"/>
                </a:solidFill>
                <a:latin typeface="Tunga" pitchFamily="34" charset="0"/>
              </a:rPr>
              <a:t>Психологическая установка:</a:t>
            </a:r>
          </a:p>
          <a:p>
            <a:pPr marL="342900" indent="-342900" algn="ctr"/>
            <a:endParaRPr lang="ru-RU" sz="2000" b="1" dirty="0">
              <a:latin typeface="Tung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i="1" dirty="0">
                <a:latin typeface="Lucida Console" pitchFamily="49" charset="0"/>
              </a:rPr>
              <a:t>На уроке можно ошибаться, сомневаться, консультироваться.</a:t>
            </a:r>
          </a:p>
          <a:p>
            <a:pPr marL="342900" indent="-342900"/>
            <a:endParaRPr lang="ru-RU" sz="2000" b="1" i="1" dirty="0">
              <a:latin typeface="Lucida Console" pitchFamily="49" charset="0"/>
            </a:endParaRPr>
          </a:p>
          <a:p>
            <a:pPr marL="342900" indent="-342900"/>
            <a:r>
              <a:rPr lang="ru-RU" sz="2000" b="1" i="1" dirty="0">
                <a:latin typeface="Lucida Console" pitchFamily="49" charset="0"/>
              </a:rPr>
              <a:t>2. Дать самому себе установку: </a:t>
            </a:r>
            <a:r>
              <a:rPr lang="en-US" sz="2000" b="1" i="1" dirty="0">
                <a:latin typeface="Lucida Console" pitchFamily="49" charset="0"/>
              </a:rPr>
              <a:t>“</a:t>
            </a:r>
            <a:r>
              <a:rPr lang="ru-RU" sz="2000" b="1" i="1" dirty="0">
                <a:latin typeface="Lucida Console" pitchFamily="49" charset="0"/>
              </a:rPr>
              <a:t>Понять и быть тем первым, который увидит ход решения</a:t>
            </a:r>
            <a:r>
              <a:rPr lang="en-US" sz="2000" b="1" i="1" dirty="0">
                <a:latin typeface="Lucida Console" pitchFamily="49" charset="0"/>
              </a:rPr>
              <a:t>”</a:t>
            </a:r>
            <a:endParaRPr lang="ru-RU" sz="2000" b="1" i="1" dirty="0">
              <a:latin typeface="Lucida Console" pitchFamily="49" charset="0"/>
            </a:endParaRPr>
          </a:p>
          <a:p>
            <a:pPr marL="342900" indent="-342900">
              <a:spcBef>
                <a:spcPct val="50000"/>
              </a:spcBef>
            </a:pPr>
            <a:endParaRPr lang="ru-RU" sz="2000" b="1" i="1" dirty="0">
              <a:solidFill>
                <a:srgbClr val="990000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39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 заданий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44226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dirty="0" smtClean="0"/>
              <a:t> Расстояние между двумя машинами, движущимися по шоссе, 300 км. Скорости машин 80 км/ч и 60 км/ч. Чему будет равно расстояние между ними через  2 часа?</a:t>
            </a:r>
          </a:p>
          <a:p>
            <a:pPr algn="just"/>
            <a:endParaRPr lang="ru-RU" sz="3600" dirty="0" smtClean="0"/>
          </a:p>
          <a:p>
            <a:pPr algn="just"/>
            <a:endParaRPr lang="ru-RU" sz="3600" dirty="0"/>
          </a:p>
        </p:txBody>
      </p:sp>
      <p:pic>
        <p:nvPicPr>
          <p:cNvPr id="45058" name="Picture 2" descr="https://i.pinimg.com/originals/a6/25/cc/a625cc89bdcf3cbb0c7940e604db01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869160"/>
            <a:ext cx="3117769" cy="1678236"/>
          </a:xfrm>
          <a:prstGeom prst="rect">
            <a:avLst/>
          </a:prstGeom>
          <a:noFill/>
        </p:spPr>
      </p:pic>
      <p:pic>
        <p:nvPicPr>
          <p:cNvPr id="45060" name="Picture 4" descr="https://i.pinimg.com/originals/1d/58/7e/1d587e0d08f4f291925f5472dabe8b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69160"/>
            <a:ext cx="3103320" cy="163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39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 заданий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44226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dirty="0" smtClean="0"/>
              <a:t> Расстояние между двумя машинами, движущимися по шоссе, 300 км. Скорости машин 80 км/ч и 60 км/ч. Чему будет равно расстояние между ними через  2 часа?</a:t>
            </a:r>
          </a:p>
          <a:p>
            <a:pPr algn="just"/>
            <a:endParaRPr lang="ru-RU" sz="3600" dirty="0" smtClean="0"/>
          </a:p>
          <a:p>
            <a:pPr algn="just"/>
            <a:endParaRPr lang="ru-RU" sz="3600" dirty="0"/>
          </a:p>
        </p:txBody>
      </p:sp>
      <p:pic>
        <p:nvPicPr>
          <p:cNvPr id="45058" name="Picture 2" descr="https://i.pinimg.com/originals/a6/25/cc/a625cc89bdcf3cbb0c7940e604db01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4048" y="4653136"/>
            <a:ext cx="3218935" cy="1678236"/>
          </a:xfrm>
          <a:prstGeom prst="rect">
            <a:avLst/>
          </a:prstGeom>
          <a:noFill/>
        </p:spPr>
      </p:pic>
      <p:pic>
        <p:nvPicPr>
          <p:cNvPr id="45060" name="Picture 4" descr="https://i.pinimg.com/originals/1d/58/7e/1d587e0d08f4f291925f5472dabe8b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3103320" cy="163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439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Банк заданий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44226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dirty="0" smtClean="0"/>
              <a:t> Расстояние между двумя машинами, движущимися по шоссе, 300 км. Скорости машин 80 км/ч и 60 км/ч. Чему будет равно расстояние между ними через  2 часа?</a:t>
            </a:r>
          </a:p>
          <a:p>
            <a:pPr algn="just"/>
            <a:endParaRPr lang="ru-RU" sz="3600" dirty="0" smtClean="0"/>
          </a:p>
          <a:p>
            <a:pPr algn="just"/>
            <a:endParaRPr lang="ru-RU" sz="3600" dirty="0"/>
          </a:p>
        </p:txBody>
      </p:sp>
      <p:pic>
        <p:nvPicPr>
          <p:cNvPr id="45058" name="Picture 2" descr="https://i.pinimg.com/originals/a6/25/cc/a625cc89bdcf3cbb0c7940e604db01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4581128"/>
            <a:ext cx="3218935" cy="1678236"/>
          </a:xfrm>
          <a:prstGeom prst="rect">
            <a:avLst/>
          </a:prstGeom>
          <a:noFill/>
        </p:spPr>
      </p:pic>
      <p:pic>
        <p:nvPicPr>
          <p:cNvPr id="45060" name="Picture 4" descr="https://i.pinimg.com/originals/1d/58/7e/1d587e0d08f4f291925f5472dabe8b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25144"/>
            <a:ext cx="3103320" cy="163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76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Самостоятельная работа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89248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u="sng" dirty="0" smtClean="0">
                <a:solidFill>
                  <a:srgbClr val="0070C0"/>
                </a:solidFill>
              </a:rPr>
              <a:t>1 уровень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dirty="0" smtClean="0"/>
              <a:t>Голубь и голубка вылетели одновременно навстречу друг другу, преодолевая расстояние между ними, равное 440км. Скорость голубя 60 км/ч, а голубки – 50 км/ч. Через какое время они встретятся?</a:t>
            </a:r>
          </a:p>
          <a:p>
            <a:pPr algn="just"/>
            <a:r>
              <a:rPr lang="ru-RU" sz="2400" b="1" u="sng" dirty="0" smtClean="0">
                <a:solidFill>
                  <a:srgbClr val="00B050"/>
                </a:solidFill>
              </a:rPr>
              <a:t>2 уровень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400" dirty="0" smtClean="0"/>
              <a:t>С дерева одновременно в противоположных направлениях в поисках тли полетели две божьи коровки. Скорость первой 100м/мин, а второй – на 3м/мин меньше. Через какое время расстояние между ними будет 591м? </a:t>
            </a:r>
          </a:p>
          <a:p>
            <a:pPr algn="just"/>
            <a:r>
              <a:rPr lang="ru-RU" sz="2400" b="1" u="sng" dirty="0" smtClean="0">
                <a:solidFill>
                  <a:srgbClr val="FF0000"/>
                </a:solidFill>
              </a:rPr>
              <a:t>3 уровень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dirty="0" smtClean="0"/>
              <a:t>Грузовой и легковой автомобили отправились от автостанции в разных направлениях.  За  одно и тоже  время  грузовик  проехал  70  км,  а  легковой автомобиль 140 км. С какой скоростью двигался легковой автомобиль, если скорость грузовика 35 км/час?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ec135d65f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42" y="980728"/>
            <a:ext cx="814361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0750" y="4881563"/>
            <a:ext cx="14128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0" name="Picture 8" descr="с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7138" y="134143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MCj043441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9525" y="2895600"/>
            <a:ext cx="990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2" name="Picture 10" descr="с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8100" y="4373563"/>
            <a:ext cx="9620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325688" y="1490663"/>
            <a:ext cx="4876800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0C2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 уроке мне было всё понятно!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2352675" y="3005138"/>
            <a:ext cx="5791200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0C2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У меня возникли некоторые вопросы.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2374900" y="4548188"/>
            <a:ext cx="42672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0C263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Я многое не понял.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404664"/>
            <a:ext cx="8215312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Рефлексия</a:t>
            </a:r>
          </a:p>
        </p:txBody>
      </p:sp>
      <p:pic>
        <p:nvPicPr>
          <p:cNvPr id="11" name="Picture 4" descr="MCj043441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924944"/>
            <a:ext cx="990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/>
      <p:bldP spid="146444" grpId="0"/>
      <p:bldP spid="1464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zen_doc/4481244/pub_60596c0b0c351d200d03ec65_60596e56ca702b174a049fd2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7"/>
            <a:ext cx="388843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ертикальный свиток 4"/>
          <p:cNvSpPr/>
          <p:nvPr/>
        </p:nvSpPr>
        <p:spPr>
          <a:xfrm>
            <a:off x="3851920" y="692696"/>
            <a:ext cx="5292080" cy="54006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427984" y="1299537"/>
            <a:ext cx="417646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</a:rPr>
              <a:t>« Железо ржавеет, не находя себе  применения, стоячая вода гниет или на холоде замерзает, а ум человека, не находя себе применения, чахнет 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Леонардо да Винчи</a:t>
            </a:r>
          </a:p>
        </p:txBody>
      </p:sp>
    </p:spTree>
    <p:extLst>
      <p:ext uri="{BB962C8B-B14F-4D97-AF65-F5344CB8AC3E}">
        <p14:creationId xmlns:p14="http://schemas.microsoft.com/office/powerpoint/2010/main" val="26640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avatars.mds.yandex.net/i?id=26aaad18e82aa2f28f757b43aa34689f-557953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384376" cy="462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4008" y="2060848"/>
            <a:ext cx="36795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Книга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рекордов </a:t>
            </a:r>
          </a:p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гиннесса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476672"/>
            <a:ext cx="8424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мы будем заниматься на уроке, мы узнаем, если правильно выполним задание.</a:t>
            </a:r>
          </a:p>
        </p:txBody>
      </p:sp>
      <p:sp>
        <p:nvSpPr>
          <p:cNvPr id="3" name="Овал 2"/>
          <p:cNvSpPr/>
          <p:nvPr/>
        </p:nvSpPr>
        <p:spPr>
          <a:xfrm>
            <a:off x="684213" y="1844675"/>
            <a:ext cx="935037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4" name="Овал 3"/>
          <p:cNvSpPr/>
          <p:nvPr/>
        </p:nvSpPr>
        <p:spPr>
          <a:xfrm>
            <a:off x="2843213" y="1844675"/>
            <a:ext cx="792162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3438" y="1844675"/>
            <a:ext cx="936625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43663" y="1844675"/>
            <a:ext cx="792162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7088" y="2924175"/>
            <a:ext cx="792162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5650" y="3860800"/>
            <a:ext cx="936625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4213" y="4797425"/>
            <a:ext cx="935037" cy="503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43213" y="2852738"/>
            <a:ext cx="936625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43438" y="2852738"/>
            <a:ext cx="936625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16688" y="2852738"/>
            <a:ext cx="935037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00338" y="3860800"/>
            <a:ext cx="935037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43438" y="3860800"/>
            <a:ext cx="936625" cy="576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15" name="Овал 14"/>
          <p:cNvSpPr/>
          <p:nvPr/>
        </p:nvSpPr>
        <p:spPr>
          <a:xfrm>
            <a:off x="6659563" y="3860800"/>
            <a:ext cx="792162" cy="5048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43213" y="4797425"/>
            <a:ext cx="792162" cy="503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43438" y="4797425"/>
            <a:ext cx="936625" cy="503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88125" y="4797425"/>
            <a:ext cx="936625" cy="50323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692275" y="2133600"/>
            <a:ext cx="10795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6"/>
            <a:endCxn id="5" idx="2"/>
          </p:cNvCxnSpPr>
          <p:nvPr/>
        </p:nvCxnSpPr>
        <p:spPr>
          <a:xfrm>
            <a:off x="3635375" y="2097088"/>
            <a:ext cx="1008063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6"/>
            <a:endCxn id="6" idx="2"/>
          </p:cNvCxnSpPr>
          <p:nvPr/>
        </p:nvCxnSpPr>
        <p:spPr>
          <a:xfrm>
            <a:off x="5580063" y="2097088"/>
            <a:ext cx="86360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92275" y="3141663"/>
            <a:ext cx="107950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6"/>
            <a:endCxn id="11" idx="2"/>
          </p:cNvCxnSpPr>
          <p:nvPr/>
        </p:nvCxnSpPr>
        <p:spPr>
          <a:xfrm>
            <a:off x="3779838" y="3105150"/>
            <a:ext cx="863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1" idx="6"/>
            <a:endCxn id="12" idx="2"/>
          </p:cNvCxnSpPr>
          <p:nvPr/>
        </p:nvCxnSpPr>
        <p:spPr>
          <a:xfrm>
            <a:off x="5580063" y="3105150"/>
            <a:ext cx="93662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692275" y="4149725"/>
            <a:ext cx="10795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692275" y="5084763"/>
            <a:ext cx="107950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635375" y="4076700"/>
            <a:ext cx="108108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580063" y="4076700"/>
            <a:ext cx="10795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580063" y="5084763"/>
            <a:ext cx="107950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635375" y="5084763"/>
            <a:ext cx="1081088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979613" y="1628775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: 9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779838" y="1628775"/>
            <a:ext cx="790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+ 63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724525" y="1557338"/>
            <a:ext cx="671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- 79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667625" y="1773238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50825" y="2924175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835150" y="2636838"/>
            <a:ext cx="677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• 10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851275" y="2565400"/>
            <a:ext cx="82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- 340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795963" y="2636838"/>
            <a:ext cx="52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• 9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740650" y="2781300"/>
            <a:ext cx="43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50825" y="3860800"/>
            <a:ext cx="433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908175" y="3573463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: 3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779838" y="3573463"/>
            <a:ext cx="896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+ 143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724525" y="3573463"/>
            <a:ext cx="500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: 5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812088" y="3789363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50825" y="4797425"/>
            <a:ext cx="433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051050" y="4508500"/>
            <a:ext cx="64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: 11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851275" y="4581525"/>
            <a:ext cx="52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• 8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580063" y="4581525"/>
            <a:ext cx="1039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+ 210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123728" y="5589240"/>
            <a:ext cx="5580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Расположите ответы в порядке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убывания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987675" y="1844675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787900" y="1844675"/>
            <a:ext cx="77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113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516688" y="1844675"/>
            <a:ext cx="576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971550" y="2924175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787900" y="2852738"/>
            <a:ext cx="741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659563" y="2852738"/>
            <a:ext cx="719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990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804025" y="3860800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843213" y="3860800"/>
            <a:ext cx="790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207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900113" y="3860800"/>
            <a:ext cx="808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787900" y="4797425"/>
            <a:ext cx="790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240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987675" y="4797425"/>
            <a:ext cx="565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827088" y="4797425"/>
            <a:ext cx="649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7" grpId="0"/>
      <p:bldP spid="48" grpId="0"/>
      <p:bldP spid="49" grpId="0"/>
      <p:bldP spid="50" grpId="0"/>
      <p:bldP spid="51" grpId="0"/>
      <p:bldP spid="52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89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84" name="Picture 40" descr="Ове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4763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85" name="Picture 41" descr="Бара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2656"/>
            <a:ext cx="1619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86" name="Picture 42" descr="Engineering - техника » machines - машины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45138"/>
            <a:ext cx="31750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87" name="Picture 43" descr="Engineering - техника » machines - машины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5626100"/>
            <a:ext cx="26685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88" name="Rectangle 44"/>
          <p:cNvSpPr>
            <a:spLocks noChangeArrowheads="1"/>
          </p:cNvSpPr>
          <p:nvPr/>
        </p:nvSpPr>
        <p:spPr bwMode="auto">
          <a:xfrm>
            <a:off x="251520" y="170080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В каких случаях произойдёт встреча?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51520" y="2348880"/>
            <a:ext cx="4143375" cy="2921000"/>
            <a:chOff x="113" y="1253"/>
            <a:chExt cx="2677" cy="184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40" y="1344"/>
              <a:ext cx="2450" cy="1749"/>
              <a:chOff x="340" y="1389"/>
              <a:chExt cx="2450" cy="1749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79" y="2326"/>
                <a:ext cx="2183" cy="439"/>
                <a:chOff x="379" y="2326"/>
                <a:chExt cx="2183" cy="439"/>
              </a:xfrm>
            </p:grpSpPr>
            <p:sp>
              <p:nvSpPr>
                <p:cNvPr id="28714" name="Line 6"/>
                <p:cNvSpPr>
                  <a:spLocks noChangeShapeType="1"/>
                </p:cNvSpPr>
                <p:nvPr/>
              </p:nvSpPr>
              <p:spPr bwMode="auto">
                <a:xfrm>
                  <a:off x="385" y="2750"/>
                  <a:ext cx="205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79" y="2326"/>
                  <a:ext cx="0" cy="42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6" name="Line 8"/>
                <p:cNvSpPr>
                  <a:spLocks noChangeShapeType="1"/>
                </p:cNvSpPr>
                <p:nvPr/>
              </p:nvSpPr>
              <p:spPr bwMode="auto">
                <a:xfrm>
                  <a:off x="379" y="2326"/>
                  <a:ext cx="51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202" y="2326"/>
                  <a:ext cx="0" cy="42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8" name="Line 10"/>
                <p:cNvSpPr>
                  <a:spLocks noChangeShapeType="1"/>
                </p:cNvSpPr>
                <p:nvPr/>
              </p:nvSpPr>
              <p:spPr bwMode="auto">
                <a:xfrm>
                  <a:off x="1202" y="2326"/>
                  <a:ext cx="44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109" y="2341"/>
                  <a:ext cx="0" cy="42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20" name="Rectangle 12"/>
                <p:cNvSpPr>
                  <a:spLocks noChangeArrowheads="1"/>
                </p:cNvSpPr>
                <p:nvPr/>
              </p:nvSpPr>
              <p:spPr bwMode="auto">
                <a:xfrm>
                  <a:off x="2109" y="2341"/>
                  <a:ext cx="453" cy="273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>
                    <a:solidFill>
                      <a:srgbClr val="33994E"/>
                    </a:solidFill>
                    <a:latin typeface="Franklin Gothic Book"/>
                  </a:endParaRP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340" y="1389"/>
                <a:ext cx="2450" cy="705"/>
                <a:chOff x="340" y="1389"/>
                <a:chExt cx="2450" cy="705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431" y="1389"/>
                  <a:ext cx="2224" cy="454"/>
                  <a:chOff x="521" y="1616"/>
                  <a:chExt cx="2224" cy="454"/>
                </a:xfrm>
              </p:grpSpPr>
              <p:sp>
                <p:nvSpPr>
                  <p:cNvPr id="2870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2069"/>
                    <a:ext cx="2223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08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1" y="1616"/>
                    <a:ext cx="1" cy="45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0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44" y="1616"/>
                    <a:ext cx="1" cy="45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1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21" y="1616"/>
                    <a:ext cx="444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1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1616"/>
                    <a:ext cx="454" cy="27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latin typeface="Franklin Gothic Book"/>
                    </a:endParaRPr>
                  </a:p>
                </p:txBody>
              </p:sp>
              <p:sp>
                <p:nvSpPr>
                  <p:cNvPr id="28712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45" y="1616"/>
                    <a:ext cx="499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1616"/>
                    <a:ext cx="0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70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40" y="1842"/>
                  <a:ext cx="245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 b="1" dirty="0">
                      <a:solidFill>
                        <a:srgbClr val="FF0000"/>
                      </a:solidFill>
                      <a:latin typeface="Franklin Gothic Book"/>
                    </a:rPr>
                    <a:t>      Встречное </a:t>
                  </a:r>
                  <a:r>
                    <a:rPr lang="ru-RU" sz="2000" b="1" dirty="0" smtClean="0">
                      <a:solidFill>
                        <a:srgbClr val="FF0000"/>
                      </a:solidFill>
                      <a:latin typeface="Franklin Gothic Book"/>
                    </a:rPr>
                    <a:t>движение</a:t>
                  </a:r>
                  <a:endParaRPr lang="ru-RU" sz="2000" b="1" dirty="0">
                    <a:solidFill>
                      <a:srgbClr val="FF0000"/>
                    </a:solidFill>
                    <a:latin typeface="Franklin Gothic Book"/>
                  </a:endParaRPr>
                </a:p>
              </p:txBody>
            </p:sp>
          </p:grpSp>
          <p:sp>
            <p:nvSpPr>
              <p:cNvPr id="28704" name="Text Box 23"/>
              <p:cNvSpPr txBox="1">
                <a:spLocks noChangeArrowheads="1"/>
              </p:cNvSpPr>
              <p:nvPr/>
            </p:nvSpPr>
            <p:spPr bwMode="auto">
              <a:xfrm>
                <a:off x="385" y="2886"/>
                <a:ext cx="214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latin typeface="Franklin Gothic Book"/>
                  </a:rPr>
                  <a:t>Движение 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Franklin Gothic Book"/>
                  </a:rPr>
                  <a:t>вдогонку</a:t>
                </a:r>
                <a:endParaRPr lang="ru-RU" sz="2400" b="1" dirty="0">
                  <a:solidFill>
                    <a:srgbClr val="FF0000"/>
                  </a:solidFill>
                  <a:latin typeface="Franklin Gothic Book"/>
                </a:endParaRPr>
              </a:p>
            </p:txBody>
          </p:sp>
        </p:grpSp>
        <p:sp>
          <p:nvSpPr>
            <p:cNvPr id="28700" name="Rectangle 45"/>
            <p:cNvSpPr>
              <a:spLocks noChangeArrowheads="1"/>
            </p:cNvSpPr>
            <p:nvPr/>
          </p:nvSpPr>
          <p:spPr bwMode="auto">
            <a:xfrm>
              <a:off x="113" y="1253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1.</a:t>
              </a:r>
            </a:p>
          </p:txBody>
        </p:sp>
        <p:sp>
          <p:nvSpPr>
            <p:cNvPr id="28701" name="Rectangle 47"/>
            <p:cNvSpPr>
              <a:spLocks noChangeArrowheads="1"/>
            </p:cNvSpPr>
            <p:nvPr/>
          </p:nvSpPr>
          <p:spPr bwMode="auto">
            <a:xfrm>
              <a:off x="113" y="2008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2.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57750" y="2428875"/>
            <a:ext cx="4286250" cy="2900363"/>
            <a:chOff x="2737" y="1283"/>
            <a:chExt cx="3182" cy="1827"/>
          </a:xfrm>
        </p:grpSpPr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2737" y="1344"/>
              <a:ext cx="3182" cy="1766"/>
              <a:chOff x="2737" y="1389"/>
              <a:chExt cx="3182" cy="1766"/>
            </a:xfrm>
          </p:grpSpPr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2737" y="1389"/>
                <a:ext cx="3182" cy="835"/>
                <a:chOff x="2737" y="1389"/>
                <a:chExt cx="3182" cy="835"/>
              </a:xfrm>
            </p:grpSpPr>
            <p:grpSp>
              <p:nvGrpSpPr>
                <p:cNvPr id="10" name="Group 25"/>
                <p:cNvGrpSpPr>
                  <a:grpSpLocks/>
                </p:cNvGrpSpPr>
                <p:nvPr/>
              </p:nvGrpSpPr>
              <p:grpSpPr bwMode="auto">
                <a:xfrm>
                  <a:off x="3243" y="1389"/>
                  <a:ext cx="2177" cy="453"/>
                  <a:chOff x="3243" y="1389"/>
                  <a:chExt cx="2177" cy="453"/>
                </a:xfrm>
              </p:grpSpPr>
              <p:sp>
                <p:nvSpPr>
                  <p:cNvPr id="2869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1842"/>
                    <a:ext cx="217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5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9" y="1389"/>
                    <a:ext cx="0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6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4" y="1389"/>
                    <a:ext cx="0" cy="45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7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0" y="1389"/>
                    <a:ext cx="499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1389"/>
                    <a:ext cx="40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69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737" y="1778"/>
                  <a:ext cx="3182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000" b="1" dirty="0">
                      <a:solidFill>
                        <a:srgbClr val="FF0000"/>
                      </a:solidFill>
                      <a:latin typeface="Franklin Gothic Book"/>
                    </a:rPr>
                    <a:t>Движение в противоположных</a:t>
                  </a:r>
                </a:p>
                <a:p>
                  <a:r>
                    <a:rPr lang="ru-RU" sz="2000" b="1" dirty="0" smtClean="0">
                      <a:solidFill>
                        <a:srgbClr val="FF0000"/>
                      </a:solidFill>
                      <a:latin typeface="Franklin Gothic Book"/>
                    </a:rPr>
                    <a:t>направлениях</a:t>
                  </a:r>
                  <a:endParaRPr lang="ru-RU" sz="2000" b="1" dirty="0">
                    <a:solidFill>
                      <a:srgbClr val="FF0000"/>
                    </a:solidFill>
                    <a:latin typeface="Franklin Gothic Book"/>
                  </a:endParaRPr>
                </a:p>
              </p:txBody>
            </p:sp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>
                <a:off x="3055" y="2387"/>
                <a:ext cx="2758" cy="768"/>
                <a:chOff x="3055" y="2387"/>
                <a:chExt cx="2758" cy="768"/>
              </a:xfrm>
            </p:grpSpPr>
            <p:grpSp>
              <p:nvGrpSpPr>
                <p:cNvPr id="12" name="Group 33"/>
                <p:cNvGrpSpPr>
                  <a:grpSpLocks/>
                </p:cNvGrpSpPr>
                <p:nvPr/>
              </p:nvGrpSpPr>
              <p:grpSpPr bwMode="auto">
                <a:xfrm>
                  <a:off x="3152" y="2387"/>
                  <a:ext cx="2277" cy="424"/>
                  <a:chOff x="3152" y="2387"/>
                  <a:chExt cx="2277" cy="424"/>
                </a:xfrm>
              </p:grpSpPr>
              <p:sp>
                <p:nvSpPr>
                  <p:cNvPr id="28687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811"/>
                    <a:ext cx="227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88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52" y="2387"/>
                    <a:ext cx="0" cy="42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89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81" y="2387"/>
                    <a:ext cx="0" cy="42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387"/>
                    <a:ext cx="29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181" y="2387"/>
                    <a:ext cx="51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68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055" y="2903"/>
                  <a:ext cx="275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000" b="1" dirty="0">
                      <a:solidFill>
                        <a:srgbClr val="FF0000"/>
                      </a:solidFill>
                      <a:latin typeface="Franklin Gothic Book"/>
                    </a:rPr>
                    <a:t>Движение с </a:t>
                  </a:r>
                  <a:r>
                    <a:rPr lang="ru-RU" sz="2000" b="1" dirty="0" smtClean="0">
                      <a:solidFill>
                        <a:srgbClr val="FF0000"/>
                      </a:solidFill>
                      <a:latin typeface="Franklin Gothic Book"/>
                    </a:rPr>
                    <a:t>отставанием</a:t>
                  </a:r>
                  <a:endParaRPr lang="ru-RU" sz="2000" b="1" dirty="0">
                    <a:solidFill>
                      <a:srgbClr val="FF0000"/>
                    </a:solidFill>
                    <a:latin typeface="Franklin Gothic Book"/>
                  </a:endParaRPr>
                </a:p>
              </p:txBody>
            </p:sp>
          </p:grpSp>
        </p:grpSp>
        <p:sp>
          <p:nvSpPr>
            <p:cNvPr id="28681" name="Rectangle 46"/>
            <p:cNvSpPr>
              <a:spLocks noChangeArrowheads="1"/>
            </p:cNvSpPr>
            <p:nvPr/>
          </p:nvSpPr>
          <p:spPr bwMode="auto">
            <a:xfrm>
              <a:off x="2880" y="1283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3.</a:t>
              </a:r>
            </a:p>
          </p:txBody>
        </p:sp>
        <p:sp>
          <p:nvSpPr>
            <p:cNvPr id="28682" name="Rectangle 48"/>
            <p:cNvSpPr>
              <a:spLocks noChangeArrowheads="1"/>
            </p:cNvSpPr>
            <p:nvPr/>
          </p:nvSpPr>
          <p:spPr bwMode="auto">
            <a:xfrm>
              <a:off x="2790" y="2228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Franklin Gothic Book"/>
                </a:rPr>
                <a:t>4.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483768" y="404664"/>
            <a:ext cx="39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задач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0.00162 L 0.13385 0.0016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38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00277 L -0.1908 0.0027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8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3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338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338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38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Задачи на разные виды движения двух тел</a:t>
            </a:r>
            <a:b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endParaRPr lang="ru-RU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764704"/>
            <a:ext cx="329115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Узелок на память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07026" y="1956380"/>
            <a:ext cx="745172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>
                <a:ln/>
                <a:solidFill>
                  <a:srgbClr val="FF0000"/>
                </a:solidFill>
                <a:latin typeface="Georgia" pitchFamily="18" charset="0"/>
              </a:rPr>
              <a:t>ПРОЦЕСС  ДВИЖЕНИЯ: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00138" y="3789363"/>
            <a:ext cx="2016125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Cambria" pitchFamily="18" charset="0"/>
              </a:rPr>
              <a:t>Скорость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V</a:t>
            </a:r>
            <a:endParaRPr lang="ru-RU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563938" y="3789363"/>
            <a:ext cx="1728787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Cambria" pitchFamily="18" charset="0"/>
              </a:rPr>
              <a:t>Время</a:t>
            </a:r>
            <a:endParaRPr lang="en-US" sz="3200" b="1" dirty="0">
              <a:solidFill>
                <a:srgbClr val="0070C0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t</a:t>
            </a:r>
            <a:endParaRPr lang="ru-RU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868988" y="3806825"/>
            <a:ext cx="2447925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Cambria" pitchFamily="18" charset="0"/>
              </a:rPr>
              <a:t>Расстояние</a:t>
            </a:r>
            <a:endParaRPr lang="en-US" sz="3200" b="1" dirty="0">
              <a:solidFill>
                <a:srgbClr val="0070C0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</a:t>
            </a:r>
            <a:endParaRPr lang="ru-RU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555875" y="2695575"/>
            <a:ext cx="1871663" cy="9366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427538" y="2720975"/>
            <a:ext cx="0" cy="10683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4427538" y="2720975"/>
            <a:ext cx="2665412" cy="9366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9947" name="Picture 9" descr="MCj04398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48680"/>
            <a:ext cx="1368226" cy="136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84500" y="2128838"/>
            <a:ext cx="54879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altLang="ru-RU" sz="1900">
              <a:latin typeface="Verdana" pitchFamily="34" charset="0"/>
            </a:endParaRP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>
                <a:latin typeface="Courier New" pitchFamily="49" charset="0"/>
              </a:rPr>
              <a:t>Расстояние, пройденное в единицу времени (за какое-то время – час, минуту, секунду) 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>
                <a:latin typeface="Courier New" pitchFamily="49" charset="0"/>
              </a:rPr>
              <a:t>Обозначение –</a:t>
            </a:r>
            <a:r>
              <a:rPr lang="en-US" altLang="ru-RU" sz="2800">
                <a:latin typeface="Courier New" pitchFamily="49" charset="0"/>
              </a:rPr>
              <a:t> </a:t>
            </a:r>
            <a:r>
              <a:rPr lang="en-US" altLang="ru-RU" sz="2800" b="1">
                <a:solidFill>
                  <a:srgbClr val="C00000"/>
                </a:solidFill>
                <a:latin typeface="Courier New" pitchFamily="49" charset="0"/>
              </a:rPr>
              <a:t>V</a:t>
            </a:r>
            <a:r>
              <a:rPr lang="ru-RU" altLang="ru-RU" sz="2800">
                <a:latin typeface="Courier New" pitchFamily="49" charset="0"/>
              </a:rPr>
              <a:t> </a:t>
            </a:r>
            <a:endParaRPr lang="ru-RU" altLang="ru-RU" sz="2800" b="1">
              <a:latin typeface="Courier New" pitchFamily="49" charset="0"/>
            </a:endParaRP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altLang="ru-RU" sz="2800">
                <a:latin typeface="Courier New" pitchFamily="49" charset="0"/>
              </a:rPr>
              <a:t>Единицы измерения: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2800">
                <a:latin typeface="Courier New" pitchFamily="49" charset="0"/>
              </a:rPr>
              <a:t> </a:t>
            </a:r>
            <a:r>
              <a:rPr lang="ru-RU" altLang="ru-RU" sz="2800" b="1">
                <a:solidFill>
                  <a:srgbClr val="FF0000"/>
                </a:solidFill>
                <a:latin typeface="Courier New" pitchFamily="49" charset="0"/>
              </a:rPr>
              <a:t>км/ч, м/с, км/м, …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altLang="ru-RU" sz="2800" b="1">
              <a:solidFill>
                <a:srgbClr val="C00000"/>
              </a:solidFill>
              <a:latin typeface="Courier New" pitchFamily="49" charset="0"/>
            </a:endParaRPr>
          </a:p>
          <a:p>
            <a:pPr marL="265113" indent="-265113" eaLnBrk="1" hangingPunct="1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ru-RU" altLang="ru-RU" sz="280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764704"/>
            <a:ext cx="390433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Скорость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(V)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Admin\Desktop\55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1614488"/>
            <a:ext cx="2100263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804</Words>
  <Application>Microsoft Office PowerPoint</Application>
  <PresentationFormat>Экран (4:3)</PresentationFormat>
  <Paragraphs>176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Batang</vt:lpstr>
      <vt:lpstr>Arial</vt:lpstr>
      <vt:lpstr>Arial Black</vt:lpstr>
      <vt:lpstr>Bookman Old Style</vt:lpstr>
      <vt:lpstr>Calibri</vt:lpstr>
      <vt:lpstr>Cambria</vt:lpstr>
      <vt:lpstr>Courier New</vt:lpstr>
      <vt:lpstr>Franklin Gothic Book</vt:lpstr>
      <vt:lpstr>Georgia</vt:lpstr>
      <vt:lpstr>Lucida Console</vt:lpstr>
      <vt:lpstr>Times New Roman</vt:lpstr>
      <vt:lpstr>Tunga</vt:lpstr>
      <vt:lpstr>Verdana</vt:lpstr>
      <vt:lpstr>Wingdings</vt:lpstr>
      <vt:lpstr>Wingdings 2</vt:lpstr>
      <vt:lpstr>1_Тема Office</vt:lpstr>
      <vt:lpstr>Задачи на разные виды движения двух тел 4 класс  «Начальная школа XXI века»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разные виды движения двух тел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разные виды движения двух тел 4 класс  «Начальная школа XXI века»</dc:title>
  <dc:creator>Acer</dc:creator>
  <cp:lastModifiedBy>1</cp:lastModifiedBy>
  <cp:revision>18</cp:revision>
  <dcterms:modified xsi:type="dcterms:W3CDTF">2022-03-22T08:16:06Z</dcterms:modified>
</cp:coreProperties>
</file>